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6" r:id="rId4"/>
    <p:sldId id="271" r:id="rId5"/>
    <p:sldId id="286" r:id="rId6"/>
    <p:sldId id="272" r:id="rId7"/>
    <p:sldId id="280" r:id="rId8"/>
    <p:sldId id="268" r:id="rId9"/>
    <p:sldId id="281" r:id="rId10"/>
    <p:sldId id="282" r:id="rId11"/>
    <p:sldId id="285" r:id="rId12"/>
    <p:sldId id="274" r:id="rId13"/>
    <p:sldId id="264" r:id="rId14"/>
    <p:sldId id="270" r:id="rId15"/>
    <p:sldId id="269" r:id="rId16"/>
    <p:sldId id="258" r:id="rId17"/>
    <p:sldId id="259" r:id="rId18"/>
    <p:sldId id="261" r:id="rId19"/>
    <p:sldId id="262" r:id="rId20"/>
    <p:sldId id="263" r:id="rId2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8" autoAdjust="0"/>
    <p:restoredTop sz="90816" autoAdjust="0"/>
  </p:normalViewPr>
  <p:slideViewPr>
    <p:cSldViewPr snapToGrid="0" snapToObjects="1">
      <p:cViewPr varScale="1">
        <p:scale>
          <a:sx n="59" d="100"/>
          <a:sy n="59" d="100"/>
        </p:scale>
        <p:origin x="10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4EFE-9437-07D1-C0C4-79663608A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C124B-8C1F-00E5-4237-EDB5ACE66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BE492-4583-5944-EDB5-59A70F70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2F30B-2638-2319-A1B2-0D35E7066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6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162EB-3ADB-AA23-0210-3D06DDBE1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FB475-713D-67AE-9899-0FBAECA61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4A478-E499-2506-77B5-125A38C6D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CB90D-C85D-816E-1E9F-4AABE43E0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25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7C16D-6D6D-D7E0-F861-15CC2C9E9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3CB99-BC9E-7E3E-EE8B-722D27C8D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1E986-9FF7-E566-3B35-499E3E534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A8EC7-0784-B690-3957-537D15FC37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0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DFC6-5FAB-5A30-9327-15D64A832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87FC0-2EAD-8DE1-CF2E-290B2F406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0F11B-A3D0-F87C-6F2C-593546D41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E46D4-D549-E20C-19F6-F738C14EA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19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782C-A70C-3686-1DA3-6BAB6685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9301C0-3594-6BDB-9E2C-454BF821B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DEEAD-395B-3851-9944-6E37F09F0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010F5-4C49-CA4C-AACA-920ED2DF5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9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3532A-ECA1-4903-4BDC-5FAA9F1DA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66756-BF87-DED3-0C65-5F1121039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6DBD8-6342-DEBA-BD35-DE12A2152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3B2D1-F263-35B6-52C3-5BB38AEA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9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35FC-9761-C245-F205-A023DDB80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035EA2-9EEE-E14A-EBE2-5C3124AA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31783-27B6-3753-CD36-8247DCCB4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14D47-AE80-3C30-10FF-993F377C3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78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B4703-A3EC-3842-F219-FDF897B0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B33F9-4663-4673-ADBE-9292E671C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0D6133-3424-A2B8-9C07-03C4C3770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9BCDE-2A61-F510-70E0-007FE8E20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3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67A61-C9D6-51DF-465D-F1A26B739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626ACC-A732-57A7-A417-B5D04AF0B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402440-FBB2-C4B4-77C2-AC0D3315B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68AAF-C8A7-6CF7-6822-F4C0B72FC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13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FBD48-37D0-97F1-34F6-0A2B400AD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69890-6B8E-9DA5-C016-4DEDB5227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69551-B2FE-273D-0C61-C0EE2C80C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CA9AD-EA07-7487-A100-EA9F43477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31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F9FA0-3100-C261-40EC-E32533DB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505EF-BDA2-556B-E2D2-DD62A0D42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5066A-B8E9-CEF1-7F6E-E30542C09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38BCA-39A7-E756-E122-131B670BE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1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BB5FD-AB4E-3076-0AD9-795F9B64B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BC3A1-3D74-26B0-47FF-7D6419AD2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06A12-6548-E540-7456-62367B1D6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1EF9-8051-9C1B-A428-8FF897F56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96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90FE0-4089-44B6-2BA7-E1BD6B6DC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438A6-35F1-9311-5212-BF147AA35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E901D-8F1E-713F-9880-33BD5CC74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F29E8-F7D8-CF88-AB99-26F15BBD11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366836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6" y="997279"/>
            <a:ext cx="7415927" cy="4448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25"/>
              </a:lnSpc>
            </a:pPr>
            <a:endParaRPr lang="en-US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5397" y="517008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Examining health metrics across US states and territories.</a:t>
            </a:r>
            <a:endParaRPr lang="en-US" sz="19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5397" y="575686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Insights for targeted interventions and policy development.</a:t>
            </a:r>
            <a:endParaRPr lang="en-US" sz="1900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561892" y="7112474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59E53F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099852" y="7062506"/>
            <a:ext cx="267319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kern="0" spc="-39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by Jose Pantaleon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840EC-705E-F3D7-8AF6-2456F3A8A3E9}"/>
              </a:ext>
            </a:extLst>
          </p:cNvPr>
          <p:cNvSpPr txBox="1"/>
          <p:nvPr/>
        </p:nvSpPr>
        <p:spPr>
          <a:xfrm>
            <a:off x="7680960" y="2961274"/>
            <a:ext cx="8375902" cy="2184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en-US" sz="40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4000" b="1" dirty="0">
                <a:solidFill>
                  <a:srgbClr val="569CD6"/>
                </a:solidFill>
                <a:effectLst/>
                <a:latin typeface="+mj-lt"/>
              </a:rPr>
              <a:t>	</a:t>
            </a:r>
            <a:endParaRPr lang="en-US" sz="3500" b="1" dirty="0">
              <a:solidFill>
                <a:srgbClr val="569CD6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3500" b="1" dirty="0">
                <a:solidFill>
                  <a:srgbClr val="569CD6"/>
                </a:solidFill>
                <a:latin typeface="+mj-lt"/>
              </a:rPr>
              <a:t>         Exploratory Data Analysis </a:t>
            </a: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3500" b="1" dirty="0">
                <a:solidFill>
                  <a:srgbClr val="569CD6"/>
                </a:solidFill>
                <a:latin typeface="+mj-lt"/>
              </a:rPr>
              <a:t>Alzheimer’s Disease and Healthy Aging  </a:t>
            </a: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latin typeface="+mj-lt"/>
            </a:endParaRPr>
          </a:p>
          <a:p>
            <a:pPr>
              <a:lnSpc>
                <a:spcPts val="1425"/>
              </a:lnSpc>
            </a:pPr>
            <a:endParaRPr lang="en-US" sz="3500" b="1" dirty="0">
              <a:solidFill>
                <a:srgbClr val="569CD6"/>
              </a:solidFill>
              <a:effectLst/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sz="3500" b="1" dirty="0">
                <a:solidFill>
                  <a:srgbClr val="569CD6"/>
                </a:solidFill>
                <a:effectLst/>
                <a:latin typeface="+mj-lt"/>
              </a:rPr>
              <a:t>		Trends </a:t>
            </a:r>
            <a:r>
              <a:rPr lang="en-US" sz="3500" b="1" dirty="0">
                <a:solidFill>
                  <a:srgbClr val="569CD6"/>
                </a:solidFill>
                <a:latin typeface="+mj-lt"/>
              </a:rPr>
              <a:t>in the U.S.</a:t>
            </a:r>
            <a:endParaRPr lang="en-US" sz="3500" b="0" dirty="0">
              <a:solidFill>
                <a:srgbClr val="CCCCCC"/>
              </a:solidFill>
              <a:effectLst/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E0527-D5DA-8F6C-656F-3F4EABBE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768096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34613-FEDF-DBCA-28E2-C7977ECB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8C1B46A-D24B-EF2D-C77D-AD7CD00DA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A6A6F-9A0F-A67C-839A-3BBA83DEE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9463A1-B1B9-CBA6-77C8-EE06C107D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A31F08-53AD-C8EB-1B33-7AF226891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D925F-DB64-78EC-235D-1704FFC00182}"/>
              </a:ext>
            </a:extLst>
          </p:cNvPr>
          <p:cNvSpPr txBox="1"/>
          <p:nvPr/>
        </p:nvSpPr>
        <p:spPr>
          <a:xfrm>
            <a:off x="4035552" y="7166625"/>
            <a:ext cx="73152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Obesity/Nutrition Concerns in NE, AR, MS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Highest average values noted.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Moderate Levels Across Most States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A large number of states fall in the mid-range.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CO, HI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Colorado and Hawaii have the lowest values.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2533F-701B-119D-3110-F77213117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71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5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064011-9B06-FBC9-03F5-BA5CF293D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28213-8F9C-179B-057C-66ABADE74CC2}"/>
              </a:ext>
            </a:extLst>
          </p:cNvPr>
          <p:cNvSpPr txBox="1"/>
          <p:nvPr/>
        </p:nvSpPr>
        <p:spPr>
          <a:xfrm>
            <a:off x="3889248" y="6870698"/>
            <a:ext cx="73152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Smoking/Alcohol Use in GU, WV, MD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Highest averages observed.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Moderate Levels Nationwide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Most states fall into mid-range 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VI, PR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U.S. Virgin Islands and Puerto Rico report the lowest averages.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E5C74-B3A8-1205-BE88-FE6FED1A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68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4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02430-D025-3EC2-3A49-B453FC3AC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A0A4CC4-B736-438F-F85C-4E1876A08D80}"/>
              </a:ext>
            </a:extLst>
          </p:cNvPr>
          <p:cNvSpPr/>
          <p:nvPr/>
        </p:nvSpPr>
        <p:spPr>
          <a:xfrm>
            <a:off x="518278" y="871395"/>
            <a:ext cx="6614579" cy="71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kern="0" spc="-13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Data Value by Health Category</a:t>
            </a:r>
            <a:endParaRPr lang="en-US" sz="4500" dirty="0">
              <a:latin typeface="+mj-lt"/>
            </a:endParaRPr>
          </a:p>
        </p:txBody>
      </p:sp>
      <p:pic>
        <p:nvPicPr>
          <p:cNvPr id="20" name="Picture 19" descr="A graph of growth and a brain&#10;&#10;Description automatically generated">
            <a:extLst>
              <a:ext uri="{FF2B5EF4-FFF2-40B4-BE49-F238E27FC236}">
                <a16:creationId xmlns:a16="http://schemas.microsoft.com/office/drawing/2014/main" id="{770C4BD1-20EB-AB24-C124-5FA358DC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44" y="0"/>
            <a:ext cx="7132855" cy="8229599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7A1961CF-3E87-5000-1990-CEDE5FB9D3DC}"/>
              </a:ext>
            </a:extLst>
          </p:cNvPr>
          <p:cNvSpPr/>
          <p:nvPr/>
        </p:nvSpPr>
        <p:spPr>
          <a:xfrm>
            <a:off x="668236" y="1753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High-Risk Areas</a:t>
            </a:r>
            <a:endParaRPr lang="en-US" sz="2200" b="1" dirty="0"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70662B8-6A15-BA8F-E4CD-472C18391725}"/>
              </a:ext>
            </a:extLst>
          </p:cNvPr>
          <p:cNvSpPr/>
          <p:nvPr/>
        </p:nvSpPr>
        <p:spPr>
          <a:xfrm>
            <a:off x="668235" y="2070613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"Screenings and Vaccines" has highest values, suggesting high healthcare engagement. This indicates proactive health management.</a:t>
            </a:r>
            <a:endParaRPr lang="en-US" sz="1700" dirty="0">
              <a:latin typeface="+mj-lt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80C8B55-1EAD-2435-FE4B-8C38B527849A}"/>
              </a:ext>
            </a:extLst>
          </p:cNvPr>
          <p:cNvSpPr/>
          <p:nvPr/>
        </p:nvSpPr>
        <p:spPr>
          <a:xfrm>
            <a:off x="668235" y="35017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Risk Behaviours</a:t>
            </a:r>
            <a:endParaRPr lang="en-US" sz="2200" b="1" dirty="0">
              <a:latin typeface="+mj-lt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3E8C762-033A-2200-E0AA-D22636BDD2B1}"/>
              </a:ext>
            </a:extLst>
          </p:cNvPr>
          <p:cNvSpPr/>
          <p:nvPr/>
        </p:nvSpPr>
        <p:spPr>
          <a:xfrm>
            <a:off x="668234" y="389865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Smoking and Alcohol Use has low average but remains critical for cognitive health. Targeted interventions may be necessary.</a:t>
            </a:r>
            <a:endParaRPr lang="en-US" sz="1700" dirty="0">
              <a:latin typeface="+mj-lt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84F2358-FAB8-4710-3583-B1718BEC2476}"/>
              </a:ext>
            </a:extLst>
          </p:cNvPr>
          <p:cNvSpPr/>
          <p:nvPr/>
        </p:nvSpPr>
        <p:spPr>
          <a:xfrm>
            <a:off x="668234" y="5484487"/>
            <a:ext cx="33942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Resource Allocation</a:t>
            </a:r>
            <a:endParaRPr lang="en-US" sz="2200" b="1" dirty="0">
              <a:latin typeface="+mj-lt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C25F140-CA9E-64F2-06A9-557380C99F94}"/>
              </a:ext>
            </a:extLst>
          </p:cNvPr>
          <p:cNvSpPr/>
          <p:nvPr/>
        </p:nvSpPr>
        <p:spPr>
          <a:xfrm>
            <a:off x="668233" y="5954380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These insights inform where public health resources might best be allocated. Prevention strategies should focus on high-risk areas.</a:t>
            </a:r>
            <a:endParaRPr lang="en-US" sz="1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7553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741B-BB51-DC36-C9A8-9AC78DD1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>
            <a:extLst>
              <a:ext uri="{FF2B5EF4-FFF2-40B4-BE49-F238E27FC236}">
                <a16:creationId xmlns:a16="http://schemas.microsoft.com/office/drawing/2014/main" id="{3EEF7F8F-6E01-2755-CF93-1F445DAF955F}"/>
              </a:ext>
            </a:extLst>
          </p:cNvPr>
          <p:cNvSpPr/>
          <p:nvPr/>
        </p:nvSpPr>
        <p:spPr>
          <a:xfrm>
            <a:off x="304801" y="604708"/>
            <a:ext cx="8839199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Geographic and Demographic Disparities</a:t>
            </a:r>
            <a:endParaRPr lang="en-US" sz="445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D62747E2-02DF-B989-58FC-E8FC4E1B9EAA}"/>
              </a:ext>
            </a:extLst>
          </p:cNvPr>
          <p:cNvSpPr/>
          <p:nvPr/>
        </p:nvSpPr>
        <p:spPr>
          <a:xfrm>
            <a:off x="758309" y="3657601"/>
            <a:ext cx="7384205" cy="3973354"/>
          </a:xfrm>
          <a:prstGeom prst="roundRect">
            <a:avLst>
              <a:gd name="adj" fmla="val 35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909282-D453-06AC-1AE2-7AF41722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21"/>
          <a:stretch/>
        </p:blipFill>
        <p:spPr>
          <a:xfrm>
            <a:off x="1" y="3060192"/>
            <a:ext cx="8839199" cy="2426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4AE38B-4845-5EFE-50DA-9EA8B7E6B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0"/>
            <a:ext cx="57911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5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99B77-4207-D623-1C4A-566A22A19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>
            <a:extLst>
              <a:ext uri="{FF2B5EF4-FFF2-40B4-BE49-F238E27FC236}">
                <a16:creationId xmlns:a16="http://schemas.microsoft.com/office/drawing/2014/main" id="{DB01E2C9-B1CB-9415-AB0D-56D744D319B5}"/>
              </a:ext>
            </a:extLst>
          </p:cNvPr>
          <p:cNvSpPr/>
          <p:nvPr/>
        </p:nvSpPr>
        <p:spPr>
          <a:xfrm>
            <a:off x="267577" y="574340"/>
            <a:ext cx="9408948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800" dirty="0">
                <a:latin typeface="Calibri "/>
                <a:ea typeface="Dela Gothic One" pitchFamily="34" charset="-122"/>
                <a:cs typeface="Dela Gothic One" pitchFamily="34" charset="-120"/>
              </a:rPr>
              <a:t>Caregiving Burden Across States</a:t>
            </a:r>
            <a:endParaRPr lang="en-US" sz="4800" dirty="0">
              <a:latin typeface="Calibri 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D374624B-0D68-4547-318D-CA4A58ED028D}"/>
              </a:ext>
            </a:extLst>
          </p:cNvPr>
          <p:cNvSpPr/>
          <p:nvPr/>
        </p:nvSpPr>
        <p:spPr>
          <a:xfrm>
            <a:off x="-3692103" y="2875927"/>
            <a:ext cx="7384205" cy="3973354"/>
          </a:xfrm>
          <a:prstGeom prst="roundRect">
            <a:avLst>
              <a:gd name="adj" fmla="val 35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D342907-7E7C-FF5C-7500-C7FA626B16EA}"/>
              </a:ext>
            </a:extLst>
          </p:cNvPr>
          <p:cNvSpPr/>
          <p:nvPr/>
        </p:nvSpPr>
        <p:spPr>
          <a:xfrm>
            <a:off x="267576" y="1321480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Texas</a:t>
            </a:r>
            <a:endParaRPr lang="en-US" sz="2200" b="1" dirty="0">
              <a:latin typeface="+mj-lt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6D8366E-4FF6-49FF-C7AA-60B365B77CB2}"/>
              </a:ext>
            </a:extLst>
          </p:cNvPr>
          <p:cNvSpPr/>
          <p:nvPr/>
        </p:nvSpPr>
        <p:spPr>
          <a:xfrm>
            <a:off x="298766" y="1817693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High caregiving burden, likely due to large elderly population. Increased demand for support services.</a:t>
            </a:r>
            <a:endParaRPr lang="en-US" sz="1700" dirty="0">
              <a:latin typeface="+mj-lt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6334580-E2DC-DC06-ED26-6FEAA4251D90}"/>
              </a:ext>
            </a:extLst>
          </p:cNvPr>
          <p:cNvSpPr/>
          <p:nvPr/>
        </p:nvSpPr>
        <p:spPr>
          <a:xfrm>
            <a:off x="267577" y="2833074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California</a:t>
            </a:r>
            <a:endParaRPr lang="en-US" sz="2200" b="1" dirty="0">
              <a:latin typeface="+mj-lt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F690BF5-67FA-FB07-425B-C0EA4FE77330}"/>
              </a:ext>
            </a:extLst>
          </p:cNvPr>
          <p:cNvSpPr/>
          <p:nvPr/>
        </p:nvSpPr>
        <p:spPr>
          <a:xfrm>
            <a:off x="267577" y="3368185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Significant caregiving needs, reflecting diverse demographic challenges. Resource allocation crucial for support programs.</a:t>
            </a:r>
            <a:endParaRPr lang="en-US" sz="1700" dirty="0">
              <a:latin typeface="+mj-lt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21C142E-7153-A7DD-9C7D-4122B02CA9EA}"/>
              </a:ext>
            </a:extLst>
          </p:cNvPr>
          <p:cNvSpPr/>
          <p:nvPr/>
        </p:nvSpPr>
        <p:spPr>
          <a:xfrm>
            <a:off x="267577" y="4409439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Florida</a:t>
            </a:r>
            <a:endParaRPr lang="en-US" sz="2200" b="1" dirty="0">
              <a:latin typeface="+mj-lt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773D34D-DDEF-663F-EBC6-8865CF87739F}"/>
              </a:ext>
            </a:extLst>
          </p:cNvPr>
          <p:cNvSpPr/>
          <p:nvPr/>
        </p:nvSpPr>
        <p:spPr>
          <a:xfrm>
            <a:off x="267576" y="4945530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Elevated caregiving demand, impacted by retirement population. Focus on respite care and caregiver well-being essential.</a:t>
            </a:r>
            <a:endParaRPr lang="en-US" sz="17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D77BD-C175-B82F-143A-437DD637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679" y="0"/>
            <a:ext cx="646672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6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766E-295F-5F64-3F2F-8730892E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03442A4-955B-7B0C-7310-E030C8E374E3}"/>
              </a:ext>
            </a:extLst>
          </p:cNvPr>
          <p:cNvSpPr/>
          <p:nvPr/>
        </p:nvSpPr>
        <p:spPr>
          <a:xfrm>
            <a:off x="803434" y="829151"/>
            <a:ext cx="7168991" cy="71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kern="0" spc="-13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Cognitive Decline Hotspots</a:t>
            </a:r>
            <a:endParaRPr lang="en-US" sz="450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50A1D9C-FA3E-DFA7-18BE-74ABC06B3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4" y="1890832"/>
            <a:ext cx="1147763" cy="1836539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F23697C1-8E37-8E4C-8564-DB89F4D56EA4}"/>
              </a:ext>
            </a:extLst>
          </p:cNvPr>
          <p:cNvSpPr/>
          <p:nvPr/>
        </p:nvSpPr>
        <p:spPr>
          <a:xfrm>
            <a:off x="2295525" y="2120384"/>
            <a:ext cx="28695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68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Puerto Rico</a:t>
            </a:r>
            <a:endParaRPr lang="en-US" sz="2200" dirty="0">
              <a:latin typeface="+mj-l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F63D3B1-8653-16E6-D1EE-0EF4DDBBF37B}"/>
              </a:ext>
            </a:extLst>
          </p:cNvPr>
          <p:cNvSpPr/>
          <p:nvPr/>
        </p:nvSpPr>
        <p:spPr>
          <a:xfrm>
            <a:off x="2295525" y="2616637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</a:t>
            </a:r>
            <a:r>
              <a:rPr lang="en-US" sz="1700" kern="0" spc="-36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cognitive</a:t>
            </a:r>
            <a:r>
              <a:rPr lang="en-US" sz="1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decline data values.</a:t>
            </a:r>
            <a:endParaRPr lang="en-US" sz="18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B8C5FED4-B484-F00D-79FA-A4AC51F4F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34" y="3727371"/>
            <a:ext cx="1147763" cy="1836539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E70E3DF5-35A9-8179-05CB-8B690B0E83E4}"/>
              </a:ext>
            </a:extLst>
          </p:cNvPr>
          <p:cNvSpPr/>
          <p:nvPr/>
        </p:nvSpPr>
        <p:spPr>
          <a:xfrm>
            <a:off x="2295525" y="3956923"/>
            <a:ext cx="28695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68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Mississippi</a:t>
            </a:r>
            <a:endParaRPr lang="en-US" sz="2200" dirty="0">
              <a:latin typeface="+mj-lt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6B17F698-F86E-D03E-351B-3D8A6D6187E7}"/>
              </a:ext>
            </a:extLst>
          </p:cNvPr>
          <p:cNvSpPr/>
          <p:nvPr/>
        </p:nvSpPr>
        <p:spPr>
          <a:xfrm>
            <a:off x="2295525" y="4453176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kern="0" spc="-36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Second-highest cognitive decline rates.</a:t>
            </a:r>
            <a:endParaRPr lang="en-US" sz="1700" dirty="0">
              <a:latin typeface="+mj-lt"/>
            </a:endParaRP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5AEE4B6F-49DF-44E7-E2B2-997BC33DC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34" y="5563910"/>
            <a:ext cx="1147763" cy="1836539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5B4F3B72-520A-A4C7-F6DB-C782660E9987}"/>
              </a:ext>
            </a:extLst>
          </p:cNvPr>
          <p:cNvSpPr/>
          <p:nvPr/>
        </p:nvSpPr>
        <p:spPr>
          <a:xfrm>
            <a:off x="2295525" y="5793462"/>
            <a:ext cx="2869525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68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Funding Needs</a:t>
            </a:r>
            <a:endParaRPr lang="en-US" sz="2200" dirty="0">
              <a:latin typeface="+mj-lt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682A32B8-5448-1BF4-C165-7EEEA8C9DE0F}"/>
              </a:ext>
            </a:extLst>
          </p:cNvPr>
          <p:cNvSpPr/>
          <p:nvPr/>
        </p:nvSpPr>
        <p:spPr>
          <a:xfrm>
            <a:off x="2295525" y="6289715"/>
            <a:ext cx="6045041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kern="0" spc="-36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Increased resources for cognitive health programs.</a:t>
            </a:r>
            <a:endParaRPr lang="en-US" sz="17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02F527-4DE4-5F40-61AB-A4C326DAA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244" y="0"/>
            <a:ext cx="697315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965" y="647343"/>
            <a:ext cx="729996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Mental Health Challenges</a:t>
            </a:r>
            <a:endParaRPr lang="en-US" sz="48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8965" y="212413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Washington</a:t>
            </a:r>
            <a:endParaRPr lang="en-US" sz="22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8965" y="299306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Highest mental health data values.</a:t>
            </a:r>
            <a:endParaRPr lang="en-US" sz="170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8965" y="39219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Alaska</a:t>
            </a:r>
            <a:endParaRPr lang="en-US" sz="22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8965" y="475338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Second-highest mental health challenges.</a:t>
            </a:r>
            <a:endParaRPr lang="en-US" sz="17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8965" y="548006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Resource Focus</a:t>
            </a:r>
            <a:endParaRPr lang="en-US" sz="22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8965" y="619746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Improved access to mental health services needed.</a:t>
            </a:r>
            <a:endParaRPr lang="en-US" sz="17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9A36E6-8F6B-9757-C16C-CE0BBD9E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088" y="0"/>
            <a:ext cx="7449312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209" y="615553"/>
            <a:ext cx="7630597" cy="674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128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Obesity and Physical Inactivity</a:t>
            </a:r>
            <a:endParaRPr lang="en-US" sz="4250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09" y="1614130"/>
            <a:ext cx="539829" cy="5398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2209" y="2369820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kern="0" spc="-64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Nebraska</a:t>
            </a:r>
            <a:endParaRPr lang="en-US" sz="220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42209" y="2836664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obesity rates.</a:t>
            </a:r>
            <a:endParaRPr lang="en-US" sz="1700" dirty="0">
              <a:latin typeface="+mj-l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209" y="3830003"/>
            <a:ext cx="539829" cy="5398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2209" y="4585692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kern="0" spc="-64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Arkansas</a:t>
            </a:r>
            <a:endParaRPr lang="en-US" sz="2200" dirty="0">
              <a:latin typeface="+mj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6242209" y="5052536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physical inactivity values.</a:t>
            </a:r>
            <a:endParaRPr lang="en-US" sz="1700" dirty="0">
              <a:latin typeface="+mj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209" y="6045875"/>
            <a:ext cx="539829" cy="5398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2209" y="6801564"/>
            <a:ext cx="2699266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b="1" kern="0" spc="-64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Alzheimer's Link</a:t>
            </a:r>
            <a:endParaRPr lang="en-US" sz="2200" dirty="0">
              <a:latin typeface="+mj-lt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42209" y="7268408"/>
            <a:ext cx="763238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Obesity increases risk.</a:t>
            </a:r>
            <a:endParaRPr lang="en-US" sz="1700" dirty="0"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0144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Preventative Health Success</a:t>
            </a:r>
            <a:endParaRPr lang="en-US" sz="485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32924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53795" y="3384947"/>
            <a:ext cx="14859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32924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Wisconsin</a:t>
            </a:r>
            <a:endParaRPr lang="en-US" sz="22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52680" y="382631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screening and vaccine uptake.</a:t>
            </a:r>
            <a:endParaRPr lang="en-US" sz="1700" dirty="0">
              <a:latin typeface="+mj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50437" y="47458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7005" y="4838343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74583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North Carolina</a:t>
            </a:r>
            <a:endParaRPr lang="en-US" sz="22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152680" y="527970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Strong preventative health measures.</a:t>
            </a:r>
            <a:endParaRPr lang="en-US" sz="1700" dirty="0">
              <a:latin typeface="+mj-lt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14148" y="6291739"/>
            <a:ext cx="2280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1992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Effective Policies</a:t>
            </a:r>
            <a:endParaRPr lang="en-US" sz="22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52680" y="673310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Successful healthcare engagement in these regions.</a:t>
            </a:r>
            <a:endParaRPr lang="en-US" sz="1700" dirty="0"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3241"/>
            <a:ext cx="721173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Substance Use Concerns</a:t>
            </a:r>
            <a:endParaRPr lang="en-US" sz="485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19081" y="2305050"/>
            <a:ext cx="30480" cy="4761309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481554" y="28451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6608" y="25827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59966" y="2675215"/>
            <a:ext cx="14859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551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Guam</a:t>
            </a:r>
            <a:endParaRPr lang="en-US" sz="24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2592110" y="308574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Highest smoking and alcohol use values.</a:t>
            </a:r>
            <a:endParaRPr lang="en-US" sz="170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81554" y="45144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956608" y="42520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23176" y="4344591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Indiana</a:t>
            </a:r>
            <a:endParaRPr lang="en-US" sz="22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592110" y="47551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Significant substance use challenges.</a:t>
            </a:r>
            <a:endParaRPr lang="en-US" sz="1700" dirty="0">
              <a:latin typeface="+mj-l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481554" y="618386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56608" y="59214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120319" y="6013966"/>
            <a:ext cx="22800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8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Kentucky</a:t>
            </a:r>
            <a:endParaRPr lang="en-US" sz="2200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592110" y="642449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700" kern="0" spc="-3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High rates of smoking and alcohol consumption.</a:t>
            </a:r>
            <a:endParaRPr lang="en-US" sz="1700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4630399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14BC2-8951-5A1E-51E9-39C4A028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37" b="-1"/>
          <a:stretch/>
        </p:blipFill>
        <p:spPr>
          <a:xfrm>
            <a:off x="-1" y="228"/>
            <a:ext cx="9754625" cy="63494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6" y="6338647"/>
            <a:ext cx="14630716" cy="1396613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6338647"/>
            <a:ext cx="14630398" cy="190378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839658" y="6762439"/>
            <a:ext cx="8509558" cy="1078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spc="-136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Overview and Significance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754628" y="6338647"/>
            <a:ext cx="4875772" cy="1891694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 r="-2" b="13071"/>
          <a:stretch/>
        </p:blipFill>
        <p:spPr>
          <a:xfrm>
            <a:off x="9754627" y="1"/>
            <a:ext cx="4875771" cy="63496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3153"/>
            <a:ext cx="96350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kern="0" spc="-146" dirty="0">
                <a:solidFill>
                  <a:srgbClr val="000000"/>
                </a:solidFill>
                <a:latin typeface="+mj-lt"/>
                <a:ea typeface="Inter Bold" pitchFamily="34" charset="-122"/>
                <a:cs typeface="Inter Bold" pitchFamily="34" charset="-120"/>
              </a:rPr>
              <a:t>State Performance Benchmarking</a:t>
            </a:r>
            <a:endParaRPr lang="en-US" sz="485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78430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Top Performers</a:t>
            </a:r>
            <a:endParaRPr lang="en-US" sz="22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565250" y="5791795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Strong caregiving and mental health support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Proactive in screenings and preventive care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Promotes healthy lifestyle initiatives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Serve as model programs for other regions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678430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Struggling States</a:t>
            </a:r>
            <a:endParaRPr lang="en-US" sz="220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4917877" y="5844063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Limited caregiving and mental health resources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Gaps in preventive healthcare access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High obesity and low physical activity rates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Need for targeted resource allocation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678430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00" b="1" kern="0" spc="-73" dirty="0">
                <a:solidFill>
                  <a:srgbClr val="272525"/>
                </a:solidFill>
                <a:latin typeface="+mj-lt"/>
                <a:ea typeface="Inter Bold" pitchFamily="34" charset="-122"/>
                <a:cs typeface="Inter Bold" pitchFamily="34" charset="-120"/>
              </a:rPr>
              <a:t>Strategic Planning</a:t>
            </a:r>
            <a:endParaRPr lang="en-US" sz="220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40907" y="579179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Data-driven resource allocation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Emphasis on preventive care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Tailored interventions per state needs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Collaboration with top-performing states for best practices</a:t>
            </a:r>
            <a:endParaRPr lang="en-US" sz="1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4527E-F2E9-A6B0-FFA6-6AA2917B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1332486-CADE-F9F8-5500-672297EE4EE2}"/>
              </a:ext>
            </a:extLst>
          </p:cNvPr>
          <p:cNvSpPr/>
          <p:nvPr/>
        </p:nvSpPr>
        <p:spPr>
          <a:xfrm>
            <a:off x="803434" y="829151"/>
            <a:ext cx="7168991" cy="71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kern="0" spc="-13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Distribution of Data Value</a:t>
            </a:r>
            <a:endParaRPr lang="en-US" sz="45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FCE929C-9748-A707-1D31-375A2E6BD013}"/>
              </a:ext>
            </a:extLst>
          </p:cNvPr>
          <p:cNvSpPr/>
          <p:nvPr/>
        </p:nvSpPr>
        <p:spPr>
          <a:xfrm>
            <a:off x="1252061" y="22505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Upward Trend</a:t>
            </a:r>
            <a:endParaRPr lang="en-US" sz="2200" b="1" dirty="0">
              <a:latin typeface="+mj-lt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2CB882AE-8420-AA54-5C33-A39930969123}"/>
              </a:ext>
            </a:extLst>
          </p:cNvPr>
          <p:cNvSpPr/>
          <p:nvPr/>
        </p:nvSpPr>
        <p:spPr>
          <a:xfrm>
            <a:off x="1252061" y="2964060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Average data value increased from 2015 to 2020,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 indicating potential rise in Alzheimer's-related issues.</a:t>
            </a:r>
            <a:endParaRPr lang="en-US" sz="1700" dirty="0">
              <a:latin typeface="+mj-lt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01AB6613-EB90-A414-812B-8DE40384F3E7}"/>
              </a:ext>
            </a:extLst>
          </p:cNvPr>
          <p:cNvSpPr/>
          <p:nvPr/>
        </p:nvSpPr>
        <p:spPr>
          <a:xfrm>
            <a:off x="1252060" y="41148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Implications</a:t>
            </a:r>
            <a:endParaRPr lang="en-US" sz="2200" b="1" dirty="0">
              <a:latin typeface="+mj-lt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D6D34EE2-CE1F-A6CC-0515-7BCADFBB47EE}"/>
              </a:ext>
            </a:extLst>
          </p:cNvPr>
          <p:cNvSpPr/>
          <p:nvPr/>
        </p:nvSpPr>
        <p:spPr>
          <a:xfrm>
            <a:off x="1278314" y="472832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Suggests growing health concerns as the population ages,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 requiring adaptive resource allocation.</a:t>
            </a:r>
            <a:endParaRPr lang="en-US" sz="1700" dirty="0">
              <a:latin typeface="+mj-lt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4FD16313-B4D1-17C6-0476-C3DED8E6007F}"/>
              </a:ext>
            </a:extLst>
          </p:cNvPr>
          <p:cNvSpPr/>
          <p:nvPr/>
        </p:nvSpPr>
        <p:spPr>
          <a:xfrm>
            <a:off x="1252061" y="6027939"/>
            <a:ext cx="31819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</a:t>
            </a:r>
            <a:r>
              <a:rPr lang="en-US" sz="2200" b="1" dirty="0">
                <a:latin typeface="+mj-lt"/>
                <a:ea typeface="Dela Gothic One" pitchFamily="34" charset="-122"/>
                <a:cs typeface="Dela Gothic One" pitchFamily="34" charset="-120"/>
              </a:rPr>
              <a:t>Projections</a:t>
            </a:r>
            <a:endParaRPr lang="en-US" sz="2200" b="1" dirty="0">
              <a:latin typeface="+mj-lt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19CEBDC9-6D7F-4889-A2CD-1CF33DB3AE89}"/>
              </a:ext>
            </a:extLst>
          </p:cNvPr>
          <p:cNvSpPr/>
          <p:nvPr/>
        </p:nvSpPr>
        <p:spPr>
          <a:xfrm>
            <a:off x="1252061" y="655927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If trend continues, healthcare systems may face increased pressure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+mj-lt"/>
                <a:ea typeface="DM Sans" pitchFamily="34" charset="-122"/>
                <a:cs typeface="DM Sans" pitchFamily="34" charset="-120"/>
              </a:rPr>
              <a:t> in coming years.</a:t>
            </a:r>
            <a:endParaRPr lang="en-US" sz="17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649E7-F55C-0FF1-3F80-6258EAAE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71"/>
          <a:stretch/>
        </p:blipFill>
        <p:spPr>
          <a:xfrm>
            <a:off x="7141824" y="4728327"/>
            <a:ext cx="7488576" cy="3501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829F13-1E0C-E263-ADA5-AE70F0A0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1" y="68657"/>
            <a:ext cx="7488577" cy="46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7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5C8B5-E91A-9B3D-289A-3D02F260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617C7-FC70-CF01-DB07-4450BEB3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203247"/>
            <a:ext cx="13533120" cy="38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1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DD531-88EE-D011-F350-54D892C6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42CF0E-1724-6262-5781-481DBD91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925167-2C31-9358-7B84-98B904B74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3D241-762F-737D-3BD7-34D2ADBD8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A83FB-ADE7-015E-8B88-626E53CCE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F3E16-5E45-C27E-CACB-2A94A305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07" y="847269"/>
            <a:ext cx="11898385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7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19914-51BD-5FFD-AC57-E11DE5C61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46A2B-428D-730F-1ABA-5E813D96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321662"/>
            <a:ext cx="13533120" cy="35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0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41D4C-846D-EA60-10CF-C4F01231E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890AA-64F1-6E82-76AF-C3FB48A1E613}"/>
              </a:ext>
            </a:extLst>
          </p:cNvPr>
          <p:cNvSpPr txBox="1"/>
          <p:nvPr/>
        </p:nvSpPr>
        <p:spPr>
          <a:xfrm rot="10800000" flipV="1">
            <a:off x="2657856" y="6811740"/>
            <a:ext cx="842467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Demand in TX, CA, TN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These states show the highest average caregiving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Moderate Needs Nationwide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Most states have mid-range caregiving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Lower Demand in ND, MN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Certain regions exhibit reduced caregiving needs.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40951-DA0A-2915-3456-1E0E9B5F5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27" y="513"/>
            <a:ext cx="9893826" cy="664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8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39F5A-2A83-3D4B-65AF-AD13F8453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2B4C4B-6A46-BD4A-0B29-44DBFA3DE9DD}"/>
              </a:ext>
            </a:extLst>
          </p:cNvPr>
          <p:cNvSpPr txBox="1"/>
          <p:nvPr/>
        </p:nvSpPr>
        <p:spPr>
          <a:xfrm>
            <a:off x="3998976" y="7058791"/>
            <a:ext cx="697382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Cognitive Decline in PR, MS, AL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Highest average values observed.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Broad Middle Range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Many states exhibit moderate levels of cognitive decline.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CA, LA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These states show the least average cognitive decline.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B3E84-844E-37C7-FFC1-AC688BA75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70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3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35A77-2ABC-5659-704E-8554B805C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27E9A18-9DA4-833B-E8D8-A5C5ACA7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896670-AB39-35B6-5EAC-ADF7B6F93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AA6FAB-D051-44E4-40F3-51A5174BA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D81888-980D-A5C7-4D82-4A9A11CD9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B8077-F7B0-73BC-890E-A31ACC2C2DF8}"/>
              </a:ext>
            </a:extLst>
          </p:cNvPr>
          <p:cNvSpPr txBox="1"/>
          <p:nvPr/>
        </p:nvSpPr>
        <p:spPr>
          <a:xfrm>
            <a:off x="3567043" y="7141728"/>
            <a:ext cx="73152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High Mental Health Needs in WV, OK, PR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These locations show the highest average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Consistent Moderate Range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Most states display mid-level mental health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Lowest in HI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: Hawaii reports the lowest average for mental health concerns.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88E2D-263D-951A-E9C6-CD787D3A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0"/>
            <a:ext cx="9893826" cy="71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8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682</Words>
  <Application>Microsoft Office PowerPoint</Application>
  <PresentationFormat>Custom</PresentationFormat>
  <Paragraphs>132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 </vt:lpstr>
      <vt:lpstr>Consolas</vt:lpstr>
      <vt:lpstr>Dela Gothic One</vt:lpstr>
      <vt:lpstr>Inter</vt:lpstr>
      <vt:lpstr>Inter Bold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Office</cp:lastModifiedBy>
  <cp:revision>18</cp:revision>
  <dcterms:created xsi:type="dcterms:W3CDTF">2024-11-02T16:04:06Z</dcterms:created>
  <dcterms:modified xsi:type="dcterms:W3CDTF">2024-11-09T17:56:05Z</dcterms:modified>
</cp:coreProperties>
</file>